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3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509" r:id="rId10"/>
    <p:sldId id="2468" r:id="rId11"/>
    <p:sldId id="2488" r:id="rId12"/>
    <p:sldId id="2474" r:id="rId13"/>
    <p:sldId id="2489" r:id="rId14"/>
    <p:sldId id="2490" r:id="rId15"/>
    <p:sldId id="2479" r:id="rId16"/>
    <p:sldId id="2491" r:id="rId17"/>
    <p:sldId id="2495" r:id="rId18"/>
    <p:sldId id="2493" r:id="rId19"/>
    <p:sldId id="2481" r:id="rId20"/>
    <p:sldId id="2494" r:id="rId21"/>
    <p:sldId id="2492" r:id="rId22"/>
    <p:sldId id="2471" r:id="rId23"/>
    <p:sldId id="2472" r:id="rId24"/>
    <p:sldId id="2477" r:id="rId25"/>
    <p:sldId id="2496" r:id="rId26"/>
    <p:sldId id="2497" r:id="rId27"/>
    <p:sldId id="2500" r:id="rId28"/>
    <p:sldId id="2499" r:id="rId29"/>
    <p:sldId id="2501" r:id="rId30"/>
    <p:sldId id="2502" r:id="rId31"/>
    <p:sldId id="2503" r:id="rId32"/>
    <p:sldId id="2504" r:id="rId33"/>
    <p:sldId id="2505" r:id="rId34"/>
    <p:sldId id="2506" r:id="rId35"/>
    <p:sldId id="2508" r:id="rId36"/>
    <p:sldId id="2507" r:id="rId37"/>
    <p:sldId id="2511" r:id="rId38"/>
    <p:sldId id="2510" r:id="rId39"/>
    <p:sldId id="2512" r:id="rId40"/>
    <p:sldId id="2513" r:id="rId41"/>
    <p:sldId id="2514" r:id="rId42"/>
    <p:sldId id="2515" r:id="rId43"/>
    <p:sldId id="2517" r:id="rId44"/>
    <p:sldId id="2516" r:id="rId45"/>
    <p:sldId id="2518" r:id="rId46"/>
    <p:sldId id="2519" r:id="rId47"/>
    <p:sldId id="2520" r:id="rId48"/>
    <p:sldId id="2521" r:id="rId49"/>
    <p:sldId id="2522" r:id="rId50"/>
    <p:sldId id="2523" r:id="rId51"/>
    <p:sldId id="252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52"/>
    <a:srgbClr val="EA9A5C"/>
    <a:srgbClr val="01023B"/>
    <a:srgbClr val="DB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911" autoAdjust="0"/>
  </p:normalViewPr>
  <p:slideViewPr>
    <p:cSldViewPr snapToGrid="0">
      <p:cViewPr>
        <p:scale>
          <a:sx n="80" d="100"/>
          <a:sy n="80" d="100"/>
        </p:scale>
        <p:origin x="1734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9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6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1) Sada je moguće i specifično se referisati na određenu transakciju unutar bloka, i neki stvarni sistemi to zaista i implementiraju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1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A) Efekat koji želimo da postignemo izgleda ovako: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Čak i da </a:t>
            </a:r>
            <a:r>
              <a:rPr lang="en-US" dirty="0" err="1"/>
              <a:t>Napada</a:t>
            </a:r>
            <a:r>
              <a:rPr lang="sr-Latn-RS" dirty="0"/>
              <a:t>č krene da menja poslednji blok istog trenutka kad je on dodat, ne može dovoljno brzo da izmeni taj blok pre nego što ostatak mreže doda novi validan blok u lanac.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Nikad neće moći da prestigne ostatak mreže i drugi čvorovi će znati da verzija lanca koju poseduje napadač nije validna.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Ukoliko želi da izmeni neki blok još dublje u lancu, tek tada neće moći da stigne ostatak mreže.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9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Između vrednosti težine i brojim nula kojim mora da započinje heš, </a:t>
            </a:r>
            <a:r>
              <a:rPr lang="sr-Latn-RS" sz="1200" dirty="0">
                <a:solidFill>
                  <a:sysClr val="windowText" lastClr="000000"/>
                </a:solidFill>
                <a:latin typeface="Calibri" panose="020F0502020204030204"/>
              </a:rPr>
              <a:t>u stvarnim sistemima često postoji komplikovanija funkcija preslikavanja težine u broj nula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>
                <a:solidFill>
                  <a:sysClr val="windowText" lastClr="000000"/>
                </a:solidFill>
                <a:latin typeface="Calibri" panose="020F0502020204030204"/>
              </a:rPr>
              <a:t>4) Cilj je održati konstantno prosečno vreme između dodavanja novih blokova (recimo u proseku na svakih 10min hoćemo da se doda novi blok)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>
                <a:solidFill>
                  <a:sysClr val="windowText" lastClr="000000"/>
                </a:solidFill>
                <a:latin typeface="Calibri" panose="020F0502020204030204"/>
              </a:rPr>
              <a:t>P) Bez menjanja podataka unutar bloka?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7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To </a:t>
            </a:r>
            <a:r>
              <a:rPr lang="en-US" dirty="0" err="1"/>
              <a:t>pronala</a:t>
            </a:r>
            <a:r>
              <a:rPr lang="sr-Latn-RS" dirty="0"/>
              <a:t>ženje se sastoji od isprobavanja različitih vrednosti, npr. krenemo od 1 i idemo na gore sve dok ne pronađemo tu vrednost, u ovom primeru 783.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To znači da je u suštini rudarenje statistička igra, što više procesorske snage imamo to je veća šansa da baš mi pronađemo odgovarajući Nonce.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Zato je pre par godina počela pomama za grafičkim karticama, jer su one veoma brze kad je u pitanju rudarenje.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40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Svaki rudar prikupi transakcije od ostalih čvorova i onda stavi samoga sebe kao primaoca Coinbase nagrade, i sa tim vrednostima kreće da rudari.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6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4.3) Kod Bitcoina se čeka od 10 do 60 minuta kako bi transakcija prošla.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6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7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99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U mojoj pojednostavljenoj implementaciji sam implementirao tri čvora, zeleni čvorovi veruju drugim zelenim čvorovima, a crvenim čvorovima ne veruje niko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Važe ista pravila kao i do sada, osim što sada iako napadač uspe da izmeni lanac (što je skoro pa nemoguće) on mora da ima pristup i drugim čvorovia kako bi i kod njih mogao da napravi iste izmene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7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6) Primer kada je Ethereum prešao sa Proof of Work na Proof of Stake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7) Primera radi nova kriptovaluta zasnovana na Bitcoin-u sa minimalnim izmenama sistema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7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Kratka mrežna animacija koja daje malo bolju sliku kako komuniciraju čvorovi.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Sa leve strane je skica globalne mreže, imamo gradove koji su na skroz različitim krajevima sveta, a sa desne strane je lista nepotvrđenih transakcija koje trenutno vidi čvor u Beogradu, kao i timer koji odbrojava očekivano prosečno vreme za rudarenje novog bloka unutar mreže koje iznosi 5 sekundi.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42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sr-Latn-RS" dirty="0"/>
              <a:t>Vi ste na primerima videli kako on može da izgleda za neku izmišljenu kriptovalutu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sr-Latn-RS" dirty="0"/>
              <a:t>Ali to što oni prenose su u glavnom neuspešne ili neisplative implementacije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sr-Latn-RS" dirty="0"/>
              <a:t>1qwe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sr-Latn-RS" dirty="0"/>
              <a:t>Jer je činjenica da su podaci matematički nepromenljivi najveća prednost ove strukture podataka, tj. čitavog sistema izgrađenog oko nje. Ako programerska implementacija ne može ovo da zagarantuje, tj. postoje rupe u njoj onda ceo sistem pada u vodu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Preko porta 3000 ili 8000</a:t>
            </a:r>
            <a:r>
              <a:rPr lang="en-US" dirty="0"/>
              <a:t> koji je proxy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8982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28982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75721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23344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695114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23344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77385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22257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78599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695114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23344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61229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66595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4" y="1695114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23344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0207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0207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09008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426440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78239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695114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2486" y="123344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6" y="1233449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3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839291" y="285652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78768" y="2170696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8FD-FA9F-44C9-7B62-D5A939FA4096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A036E-D704-3873-BC9D-8675B1BA5C66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A036E-D704-3873-BC9D-8675B1BA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4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19050"/>
            <a:ext cx="5153410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B272E-3981-8CE2-0625-6DAE7DD17846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B3D53-AB08-58EE-FA96-AC8BD825A856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B3D53-AB08-58EE-FA96-AC8BD825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4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3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2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2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21431"/>
            <a:ext cx="5153410" cy="6815137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D8FF3-3376-0AA0-0C34-E83DD9BA958F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4D9E09-2A7A-B248-9A9A-6D9D235784DD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4D9E09-2A7A-B248-9A9A-6D9D2357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4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45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5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/>
              <p:nvPr/>
            </p:nvSpPr>
            <p:spPr>
              <a:xfrm>
                <a:off x="542485" y="1232728"/>
                <a:ext cx="330650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Potpis =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Pre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slanja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Parametri krive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Početna tačka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He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 funkcija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5" y="1232728"/>
                <a:ext cx="3306501" cy="1862048"/>
              </a:xfrm>
              <a:prstGeom prst="rect">
                <a:avLst/>
              </a:prstGeom>
              <a:blipFill>
                <a:blip r:embed="rId3"/>
                <a:stretch>
                  <a:fillRect l="-2030" t="-1634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/>
              <p:nvPr/>
            </p:nvSpPr>
            <p:spPr>
              <a:xfrm>
                <a:off x="7587652" y="1227281"/>
                <a:ext cx="4061862" cy="27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Validacija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</a:rPr>
                  <a:t>Dobija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sr-Latn-RS" sz="2000" dirty="0">
                    <a:solidFill>
                      <a:sysClr val="windowText" lastClr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je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validna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akko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52" y="1227281"/>
                <a:ext cx="4061862" cy="2757743"/>
              </a:xfrm>
              <a:prstGeom prst="rect">
                <a:avLst/>
              </a:prstGeom>
              <a:blipFill>
                <a:blip r:embed="rId4"/>
                <a:stretch>
                  <a:fillRect l="-1652" t="-1104" r="-150" b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/>
              <p:nvPr/>
            </p:nvSpPr>
            <p:spPr>
              <a:xfrm>
                <a:off x="4065069" y="1227281"/>
                <a:ext cx="3306501" cy="286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Slanje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9" y="1227281"/>
                <a:ext cx="3306501" cy="2868349"/>
              </a:xfrm>
              <a:prstGeom prst="rect">
                <a:avLst/>
              </a:prstGeom>
              <a:blipFill>
                <a:blip r:embed="rId5"/>
                <a:stretch>
                  <a:fillRect l="-2030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D9C89B34-217D-027F-F39F-AD8C0D84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646344"/>
            <a:ext cx="12192001" cy="211540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14D6B-3FA1-C54E-73DD-BD79221F7066}"/>
              </a:ext>
            </a:extLst>
          </p:cNvPr>
          <p:cNvSpPr txBox="1"/>
          <p:nvPr/>
        </p:nvSpPr>
        <p:spPr>
          <a:xfrm>
            <a:off x="4690076" y="5319325"/>
            <a:ext cx="321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KEYS PRIMER</a:t>
            </a:r>
          </a:p>
        </p:txBody>
      </p:sp>
    </p:spTree>
    <p:extLst>
      <p:ext uri="{BB962C8B-B14F-4D97-AF65-F5344CB8AC3E}">
        <p14:creationId xmlns:p14="http://schemas.microsoft.com/office/powerpoint/2010/main" val="90844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</p:spTree>
    <p:extLst>
      <p:ext uri="{BB962C8B-B14F-4D97-AF65-F5344CB8AC3E}">
        <p14:creationId xmlns:p14="http://schemas.microsoft.com/office/powerpoint/2010/main" val="785220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51DA5-EBB4-73EF-26C4-67153A064E78}"/>
              </a:ext>
            </a:extLst>
          </p:cNvPr>
          <p:cNvSpPr txBox="1"/>
          <p:nvPr/>
        </p:nvSpPr>
        <p:spPr>
          <a:xfrm>
            <a:off x="542484" y="1606698"/>
            <a:ext cx="111070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elliptic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'secp256k1’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keyFromPrivate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senderMsg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hexSignature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toDER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keyFromPublic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'#public'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receiverSignature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00B5C-9756-D8E6-3C24-58B9D74628C2}"/>
              </a:ext>
            </a:extLst>
          </p:cNvPr>
          <p:cNvSpPr txBox="1"/>
          <p:nvPr/>
        </p:nvSpPr>
        <p:spPr>
          <a:xfrm>
            <a:off x="906211" y="3850815"/>
            <a:ext cx="10379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UBACITI U GRAFIK POZIVA FUNKCIJA</a:t>
            </a:r>
            <a:r>
              <a:rPr lang="sr-Latn-RS" sz="4400" dirty="0">
                <a:solidFill>
                  <a:srgbClr val="FF0000"/>
                </a:solidFill>
              </a:rPr>
              <a:t> MOŽDA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85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</a:t>
            </a:r>
            <a:r>
              <a:rPr lang="en-US" sz="2400" u="sng" dirty="0" err="1">
                <a:solidFill>
                  <a:srgbClr val="A53F52"/>
                </a:solidFill>
                <a:latin typeface="Calibri" panose="020F0502020204030204"/>
              </a:rPr>
              <a:t>kopira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Lukinu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prethodnu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 transakciju: Luka šalje Andreju 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5£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2579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23344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Moramo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obezbediti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da je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svaka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transakcija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unikatna</a:t>
            </a:r>
            <a:endParaRPr lang="sr-Latn-RS" sz="2400" dirty="0">
              <a:solidFill>
                <a:srgbClr val="EA9A5C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86B-6089-89BE-D672-BCC645A7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23" y="3475278"/>
            <a:ext cx="6534150" cy="124234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3500000" scaled="1"/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979A-7197-380C-C3EC-EBE93D78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123" y="1795612"/>
            <a:ext cx="6534150" cy="123825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8900000" scaled="1"/>
              <a:tileRect/>
            </a:gra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9150A-FBC1-7D09-4C51-57AC6E231BC6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631639"/>
            <a:ext cx="528942" cy="372473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6BE76-A913-215F-543D-013BEB0E25EA}"/>
              </a:ext>
            </a:extLst>
          </p:cNvPr>
          <p:cNvSpPr txBox="1"/>
          <p:nvPr/>
        </p:nvSpPr>
        <p:spPr>
          <a:xfrm>
            <a:off x="770317" y="3265276"/>
            <a:ext cx="1906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(Transaction)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ID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identifikator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transakcije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po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pošiljaocu</a:t>
            </a:r>
            <a:endParaRPr lang="sr-Latn-RS" sz="2000" dirty="0">
              <a:solidFill>
                <a:srgbClr val="EA9A5C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3080A7-6228-6861-A862-492AE4A045D5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631639"/>
            <a:ext cx="528942" cy="738836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B57859-4530-161B-0F40-BE3DEB923461}"/>
              </a:ext>
            </a:extLst>
          </p:cNvPr>
          <p:cNvCxnSpPr>
            <a:cxnSpLocks/>
          </p:cNvCxnSpPr>
          <p:nvPr/>
        </p:nvCxnSpPr>
        <p:spPr>
          <a:xfrm flipV="1">
            <a:off x="5148955" y="4572003"/>
            <a:ext cx="279693" cy="471638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E22A7A-B3A6-3089-D3B2-1B1CDA6C13F3}"/>
              </a:ext>
            </a:extLst>
          </p:cNvPr>
          <p:cNvCxnSpPr>
            <a:cxnSpLocks/>
          </p:cNvCxnSpPr>
          <p:nvPr/>
        </p:nvCxnSpPr>
        <p:spPr>
          <a:xfrm flipV="1">
            <a:off x="5148955" y="4214332"/>
            <a:ext cx="125465" cy="8293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5D30EB-6F71-EA5B-A4DD-72C94868D3C2}"/>
              </a:ext>
            </a:extLst>
          </p:cNvPr>
          <p:cNvCxnSpPr>
            <a:cxnSpLocks/>
          </p:cNvCxnSpPr>
          <p:nvPr/>
        </p:nvCxnSpPr>
        <p:spPr>
          <a:xfrm>
            <a:off x="5954233" y="3033862"/>
            <a:ext cx="0" cy="425094"/>
          </a:xfrm>
          <a:prstGeom prst="straightConnector1">
            <a:avLst/>
          </a:prstGeom>
          <a:ln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83856C-CFCB-97F2-D195-E16179F41772}"/>
              </a:ext>
            </a:extLst>
          </p:cNvPr>
          <p:cNvSpPr txBox="1"/>
          <p:nvPr/>
        </p:nvSpPr>
        <p:spPr>
          <a:xfrm>
            <a:off x="4204695" y="5074809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pošiljaoca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2B0E9-BB70-F4A4-EBD4-A31A9AE6DAF2}"/>
              </a:ext>
            </a:extLst>
          </p:cNvPr>
          <p:cNvSpPr txBox="1"/>
          <p:nvPr/>
        </p:nvSpPr>
        <p:spPr>
          <a:xfrm>
            <a:off x="6763354" y="5096400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primaoca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D28A1-B5E2-A9A8-5674-D4FA05722F32}"/>
              </a:ext>
            </a:extLst>
          </p:cNvPr>
          <p:cNvCxnSpPr>
            <a:cxnSpLocks/>
          </p:cNvCxnSpPr>
          <p:nvPr/>
        </p:nvCxnSpPr>
        <p:spPr>
          <a:xfrm flipH="1" flipV="1">
            <a:off x="6800628" y="4572003"/>
            <a:ext cx="456286" cy="524397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D69012-B85C-53AA-8605-53FA1AEEF094}"/>
              </a:ext>
            </a:extLst>
          </p:cNvPr>
          <p:cNvCxnSpPr>
            <a:cxnSpLocks/>
          </p:cNvCxnSpPr>
          <p:nvPr/>
        </p:nvCxnSpPr>
        <p:spPr>
          <a:xfrm flipH="1" flipV="1">
            <a:off x="6807193" y="4183506"/>
            <a:ext cx="449721" cy="912894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EEB69B-BA36-4DE3-2D64-FC8D7FEC6EA5}"/>
              </a:ext>
            </a:extLst>
          </p:cNvPr>
          <p:cNvSpPr txBox="1"/>
          <p:nvPr/>
        </p:nvSpPr>
        <p:spPr>
          <a:xfrm>
            <a:off x="8744586" y="5074809"/>
            <a:ext cx="203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Potpis </a:t>
            </a:r>
            <a:r>
              <a:rPr lang="sr-Latn-RS" sz="2000" dirty="0">
                <a:latin typeface="Calibri" panose="020F0502020204030204"/>
              </a:rPr>
              <a:t>pošiljaoca (jedinstven za svaku transakciju)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6CB265-F8AE-D3E6-3D16-4382742911B1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225499"/>
            <a:ext cx="533377" cy="818142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98709-B3F5-5A74-04C8-2F44FD4E1E4D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618432"/>
            <a:ext cx="531415" cy="4252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1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815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rgbClr val="FF0000"/>
                </a:solidFill>
              </a:rPr>
              <a:t>SIGNED TXS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Marka da izmeni svoju prethodnu transakciju nakon što ju je Sofija obradila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016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51044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TEŽINA RUDARENJA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23344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Potrebno je namerno uvesti problem koji je računarima komplikovan za rešavanje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CC199-6201-01D9-387A-04C5D79505F0}"/>
              </a:ext>
            </a:extLst>
          </p:cNvPr>
          <p:cNvSpPr txBox="1"/>
          <p:nvPr/>
        </p:nvSpPr>
        <p:spPr>
          <a:xfrm>
            <a:off x="542486" y="4250140"/>
            <a:ext cx="1110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Jedan od mogućih načina </a:t>
            </a:r>
            <a:r>
              <a:rPr lang="en-US" sz="2000" dirty="0">
                <a:latin typeface="Calibri" panose="020F0502020204030204"/>
              </a:rPr>
              <a:t>da </a:t>
            </a:r>
            <a:r>
              <a:rPr lang="en-US" sz="2000" dirty="0" err="1">
                <a:latin typeface="Calibri" panose="020F0502020204030204"/>
              </a:rPr>
              <a:t>ovo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postignemo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jeste rudarenje (mining) – i za nove blokove i za izmenu starih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Znamo već da je (računarski) nemoguće dobiti ulaz heš funkcije na osnovu izlaza – jedini način je testiranje svih mogućih kombinacija ulaza dok ne dobijemo željeni izlaz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37205-D8C9-2D4C-89C3-35EF6E71FDAE}"/>
              </a:ext>
            </a:extLst>
          </p:cNvPr>
          <p:cNvSpPr/>
          <p:nvPr/>
        </p:nvSpPr>
        <p:spPr>
          <a:xfrm>
            <a:off x="1405287" y="2507515"/>
            <a:ext cx="952901" cy="9364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E93B73-565E-A5B9-2BAF-9740181309A8}"/>
              </a:ext>
            </a:extLst>
          </p:cNvPr>
          <p:cNvGrpSpPr/>
          <p:nvPr/>
        </p:nvGrpSpPr>
        <p:grpSpPr>
          <a:xfrm>
            <a:off x="2358188" y="2507515"/>
            <a:ext cx="1394060" cy="936404"/>
            <a:chOff x="2358188" y="2141980"/>
            <a:chExt cx="1394060" cy="9364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25F3A6-9321-AD23-E68B-86C44F45D815}"/>
                </a:ext>
              </a:extLst>
            </p:cNvPr>
            <p:cNvSpPr/>
            <p:nvPr/>
          </p:nvSpPr>
          <p:spPr>
            <a:xfrm>
              <a:off x="2799347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8D3DD9-C9DF-2D58-E8D5-31591541B5D3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2358188" y="2600557"/>
              <a:ext cx="441159" cy="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63ADD5-7639-253F-09AA-68A8C2C25E15}"/>
              </a:ext>
            </a:extLst>
          </p:cNvPr>
          <p:cNvGrpSpPr/>
          <p:nvPr/>
        </p:nvGrpSpPr>
        <p:grpSpPr>
          <a:xfrm>
            <a:off x="3761873" y="2507515"/>
            <a:ext cx="1403685" cy="936404"/>
            <a:chOff x="3752248" y="2141980"/>
            <a:chExt cx="1403685" cy="9364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A9F4-A19B-4984-8901-859833435B2A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5DC178C-3D77-AC4D-EF4A-356991E4BFD9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4739F3-7681-D9F6-9F2B-F4A4D8564D66}"/>
              </a:ext>
            </a:extLst>
          </p:cNvPr>
          <p:cNvGrpSpPr/>
          <p:nvPr/>
        </p:nvGrpSpPr>
        <p:grpSpPr>
          <a:xfrm>
            <a:off x="5165558" y="2507514"/>
            <a:ext cx="1403685" cy="936404"/>
            <a:chOff x="5155933" y="2141979"/>
            <a:chExt cx="1403685" cy="9364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11262-1B21-3F34-D285-56CCCF573B2F}"/>
                </a:ext>
              </a:extLst>
            </p:cNvPr>
            <p:cNvSpPr/>
            <p:nvPr/>
          </p:nvSpPr>
          <p:spPr>
            <a:xfrm>
              <a:off x="5606717" y="2141979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D80580-324F-D50E-C11C-56F86F4143AC}"/>
                </a:ext>
              </a:extLst>
            </p:cNvPr>
            <p:cNvCxnSpPr/>
            <p:nvPr/>
          </p:nvCxnSpPr>
          <p:spPr>
            <a:xfrm>
              <a:off x="5155933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8FE2D7-15E7-1D96-2760-D700FA587575}"/>
              </a:ext>
            </a:extLst>
          </p:cNvPr>
          <p:cNvGrpSpPr/>
          <p:nvPr/>
        </p:nvGrpSpPr>
        <p:grpSpPr>
          <a:xfrm>
            <a:off x="5165812" y="2509897"/>
            <a:ext cx="1403685" cy="936404"/>
            <a:chOff x="3752248" y="2141980"/>
            <a:chExt cx="1403685" cy="9364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F4B786-14D8-FDFC-F97A-919690564E8F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9665F4-5856-CB2E-B832-BB80C12AAF08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F4DB3-3FA6-09D7-754D-1B5654405085}"/>
              </a:ext>
            </a:extLst>
          </p:cNvPr>
          <p:cNvGrpSpPr/>
          <p:nvPr/>
        </p:nvGrpSpPr>
        <p:grpSpPr>
          <a:xfrm>
            <a:off x="6569243" y="2510604"/>
            <a:ext cx="1403685" cy="936404"/>
            <a:chOff x="3752248" y="2141980"/>
            <a:chExt cx="1403685" cy="9364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02A378-E803-944D-0D55-1B7E0073E34F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81F161-44D5-4565-6BA4-92F852300F7C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8B5F0D-E35E-2E3B-3B7B-01527CA46A0D}"/>
              </a:ext>
            </a:extLst>
          </p:cNvPr>
          <p:cNvGrpSpPr/>
          <p:nvPr/>
        </p:nvGrpSpPr>
        <p:grpSpPr>
          <a:xfrm>
            <a:off x="5163857" y="2509897"/>
            <a:ext cx="1403685" cy="936404"/>
            <a:chOff x="3752248" y="2141980"/>
            <a:chExt cx="1403685" cy="936404"/>
          </a:xfrm>
          <a:solidFill>
            <a:srgbClr val="DB4545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E0EF85-2679-2DD3-39F0-ECF63B9347A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89998F-23B5-C8AE-D04B-D6748582F77B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286B1D-561F-DE70-41EA-199688ED2834}"/>
              </a:ext>
            </a:extLst>
          </p:cNvPr>
          <p:cNvGrpSpPr/>
          <p:nvPr/>
        </p:nvGrpSpPr>
        <p:grpSpPr>
          <a:xfrm>
            <a:off x="6570603" y="2510541"/>
            <a:ext cx="1403685" cy="936404"/>
            <a:chOff x="3752248" y="2141980"/>
            <a:chExt cx="1403685" cy="9364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0162C7-182D-8B51-7C02-261873C94AC0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FDA39D-682E-26DB-2F39-F26AF22B118A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E2D44-82F6-175F-6818-6E9202A2FDC2}"/>
              </a:ext>
            </a:extLst>
          </p:cNvPr>
          <p:cNvGrpSpPr/>
          <p:nvPr/>
        </p:nvGrpSpPr>
        <p:grpSpPr>
          <a:xfrm>
            <a:off x="7972928" y="2504425"/>
            <a:ext cx="1403685" cy="936404"/>
            <a:chOff x="3752248" y="2141980"/>
            <a:chExt cx="1403685" cy="93640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0C780F-AA86-6CCE-33D0-EDB3EDF9FF74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F564018-74BF-B58A-39CE-974147B28183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7C08B1-C7EA-C7B0-30BD-0E0B6D017AEC}"/>
              </a:ext>
            </a:extLst>
          </p:cNvPr>
          <p:cNvGrpSpPr/>
          <p:nvPr/>
        </p:nvGrpSpPr>
        <p:grpSpPr>
          <a:xfrm>
            <a:off x="9374912" y="2504425"/>
            <a:ext cx="1403685" cy="936404"/>
            <a:chOff x="3752248" y="2141980"/>
            <a:chExt cx="1403685" cy="93640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CB59730-E84D-E9B9-B55C-CECA51CCC23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E68528-875B-AA20-14D8-DCF7E0D7C431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FDC3FF-E838-74DC-05E7-AF501345B321}"/>
              </a:ext>
            </a:extLst>
          </p:cNvPr>
          <p:cNvGrpSpPr/>
          <p:nvPr/>
        </p:nvGrpSpPr>
        <p:grpSpPr>
          <a:xfrm>
            <a:off x="6570603" y="2509899"/>
            <a:ext cx="1403685" cy="936404"/>
            <a:chOff x="3752248" y="2141980"/>
            <a:chExt cx="1403685" cy="936404"/>
          </a:xfrm>
          <a:solidFill>
            <a:srgbClr val="DB4545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B4ECC9-ED83-86DB-3826-D91007C30EC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A3E7DC-5A8C-8825-8846-E90BC5181254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6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TEŽINA RUDARENJA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7438A-D83D-56A7-575C-E5753957B43F}"/>
              </a:ext>
            </a:extLst>
          </p:cNvPr>
          <p:cNvSpPr txBox="1"/>
          <p:nvPr/>
        </p:nvSpPr>
        <p:spPr>
          <a:xfrm>
            <a:off x="542484" y="1510448"/>
            <a:ext cx="112099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Postavljamo uslov da željeni heš izlaz bloka mora da bude manji ili jednak nekoj vrednosti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Maksimalnu moguću heš vrednost možemo podesiti pomoću težine (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difficulty</a:t>
            </a:r>
            <a:r>
              <a:rPr lang="sr-Latn-RS" sz="2000" dirty="0">
                <a:latin typeface="Calibri" panose="020F0502020204030204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 na 1 preslikavanje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Pošto je posebno polje - moguće je menjati težinu od bloka do bloka u zavisnosti od broja korisnika sistema</a:t>
            </a: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260A4173-EF69-A304-0150-82043AFA4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86" y="3746636"/>
            <a:ext cx="11973828" cy="2077550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434BC2-74A6-1AC6-3A6A-ADA98448CD89}"/>
              </a:ext>
            </a:extLst>
          </p:cNvPr>
          <p:cNvSpPr txBox="1"/>
          <p:nvPr/>
        </p:nvSpPr>
        <p:spPr>
          <a:xfrm>
            <a:off x="3593720" y="4163747"/>
            <a:ext cx="5107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rgbClr val="FF0000"/>
                </a:solidFill>
              </a:rPr>
              <a:t>MINING DIFF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D0F44-B5E0-325A-2033-7E7C0AA0C687}"/>
              </a:ext>
            </a:extLst>
          </p:cNvPr>
          <p:cNvSpPr txBox="1"/>
          <p:nvPr/>
        </p:nvSpPr>
        <p:spPr>
          <a:xfrm>
            <a:off x="1469586" y="5991625"/>
            <a:ext cx="935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Kako menjamo izlazni heš bloka?</a:t>
            </a:r>
          </a:p>
        </p:txBody>
      </p:sp>
    </p:spTree>
    <p:extLst>
      <p:ext uri="{BB962C8B-B14F-4D97-AF65-F5344CB8AC3E}">
        <p14:creationId xmlns:p14="http://schemas.microsoft.com/office/powerpoint/2010/main" val="4134059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NONCE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7438A-D83D-56A7-575C-E5753957B43F}"/>
              </a:ext>
            </a:extLst>
          </p:cNvPr>
          <p:cNvSpPr txBox="1"/>
          <p:nvPr/>
        </p:nvSpPr>
        <p:spPr>
          <a:xfrm>
            <a:off x="542483" y="1752977"/>
            <a:ext cx="11209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Nonce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</a:t>
            </a:r>
            <a:r>
              <a:rPr lang="sr-Latn-RS" sz="2000" dirty="0">
                <a:latin typeface="Calibri" panose="020F0502020204030204"/>
              </a:rPr>
              <a:t>Vrednost </a:t>
            </a:r>
            <a:r>
              <a:rPr lang="en-US" sz="2000" dirty="0" err="1">
                <a:latin typeface="Calibri" panose="020F0502020204030204"/>
              </a:rPr>
              <a:t>koju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pode</a:t>
            </a:r>
            <a:r>
              <a:rPr lang="sr-Latn-RS" sz="2000" dirty="0">
                <a:latin typeface="Calibri" panose="020F0502020204030204"/>
              </a:rPr>
              <a:t>šavamo tako da heš bloka bude u odgovarajućem opsegu (da počinje sa onoliko nula kolika je težina bloka)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rgbClr val="A53F52"/>
                </a:solidFill>
                <a:latin typeface="Calibri" panose="020F0502020204030204"/>
              </a:rPr>
              <a:t>Rudarenje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(Mining)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Pronala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ženje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Nonce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vrednosti koja daje validan heš bloka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Rudari (Miners)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Čvorovi koji rudare i dobijaju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nagrade ukoliko su uspešni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19C2E-E64C-B989-C392-C2277B26A85E}"/>
              </a:ext>
            </a:extLst>
          </p:cNvPr>
          <p:cNvSpPr txBox="1"/>
          <p:nvPr/>
        </p:nvSpPr>
        <p:spPr>
          <a:xfrm>
            <a:off x="546082" y="123344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Uvodimo novo polje koje možemo da menjamo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7BC84-FB49-31A8-B264-79272BF54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797" y="3592634"/>
            <a:ext cx="7556405" cy="288517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4249173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20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MINING</a:t>
            </a:r>
            <a:r>
              <a:rPr lang="sr-Latn-RS" sz="4400" dirty="0">
                <a:solidFill>
                  <a:srgbClr val="FF0000"/>
                </a:solidFill>
              </a:rPr>
              <a:t> TXS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</p:spTree>
    <p:extLst>
      <p:ext uri="{BB962C8B-B14F-4D97-AF65-F5344CB8AC3E}">
        <p14:creationId xmlns:p14="http://schemas.microsoft.com/office/powerpoint/2010/main" val="362578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KONSENZUS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ALGORITMI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Konsenzus algoritam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</a:t>
            </a:r>
            <a:r>
              <a:rPr lang="sr-Latn-RS" sz="2000" dirty="0">
                <a:latin typeface="Calibri" panose="020F0502020204030204"/>
              </a:rPr>
              <a:t>Algoritam</a:t>
            </a:r>
            <a:r>
              <a:rPr lang="en-US" sz="2000" dirty="0">
                <a:latin typeface="Calibri" panose="020F0502020204030204"/>
              </a:rPr>
              <a:t> koji </a:t>
            </a:r>
            <a:r>
              <a:rPr lang="sr-Latn-RS" sz="2000" dirty="0">
                <a:latin typeface="Calibri" panose="020F0502020204030204"/>
              </a:rPr>
              <a:t>umreženi čvorovi koriste kako bi verovali jedni drugima, a pritom ne znaju sa kim komuniciraju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Najpoznatiji i najstariji je dokaz radom (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Proof of Work - PoW</a:t>
            </a:r>
            <a:r>
              <a:rPr lang="sr-Latn-RS" sz="2000" dirty="0">
                <a:latin typeface="Calibri" panose="020F0502020204030204"/>
              </a:rPr>
              <a:t>): Čvorovi će uložiti neki trud (u obliku uložene</a:t>
            </a:r>
            <a:r>
              <a:rPr lang="en-US" sz="2000" dirty="0">
                <a:latin typeface="Calibri" panose="020F0502020204030204"/>
              </a:rPr>
              <a:t>/</a:t>
            </a:r>
            <a:r>
              <a:rPr lang="sr-Latn-RS" sz="2000" dirty="0">
                <a:latin typeface="Calibri" panose="020F0502020204030204"/>
              </a:rPr>
              <a:t>potrošene procesorske snage i resursa) kojom bi dokazali da im se može verovati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Rudarenje (Mining)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Čvorovima nije finansijski isplativo da pošalju pogrešne informacije ostatku mreže, jer se one lako mogu proveriti i odbaciti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Mane PoW-a: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51% napad: Ukoliko jedan entitet kontroliše više od 50% procesorske snage u mreži onda on može da prestigne ostatak mreže u validaciji blokova i tako menjati transakcije zarad lične koristi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Vremenski i resurski zahtevno: Vremenom kako blockchain mreža raste postaje neisplativo rudariti zbog ogromne potrošnje električne energije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Transakcije su spore: Zbog sporog rudarenja transakcije nisu instantne</a:t>
            </a:r>
          </a:p>
        </p:txBody>
      </p:sp>
    </p:spTree>
    <p:extLst>
      <p:ext uri="{BB962C8B-B14F-4D97-AF65-F5344CB8AC3E}">
        <p14:creationId xmlns:p14="http://schemas.microsoft.com/office/powerpoint/2010/main" val="111950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KONSENZUS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ALGORITMI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Ostali konsenzus algoritmi: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ulogom (Proof of Stake – PoS)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Calibri" panose="020F0502020204030204"/>
              </a:rPr>
              <a:t>Dokaz ulogom sa delegatima (Delegated Proof of Stake – DPoS)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spaljivanjem (Proof of Burn – PoB)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kapacitetom (Proof of Capacity – PoC)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Calibri" panose="020F0502020204030204"/>
              </a:rPr>
              <a:t>Dokaz proteklim vremenom (Proof of Elapsed Time – PoET)</a:t>
            </a:r>
          </a:p>
          <a:p>
            <a:pPr>
              <a:spcAft>
                <a:spcPts val="1200"/>
              </a:spcAft>
            </a:pPr>
            <a:endParaRPr lang="sr-Latn-RS" sz="2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5614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708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DISTRIBUIRANI SISTEM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Svaki čvor u mreži ima svoju ličnu kopiju lanca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Promene unutar jednog lanca se ne propagiraju automatski i na lance drugih čvorova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Ovo je sigurnosna prednost distribuiranog sistema, jer napadač umesto da napadne jedan centralni autoritet mora da napadne veći broj čvorova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 stvarnom sistemu sa velikim brojem korisnika, čvorovi sa istom verzijom lanca bi verovali jedni drugima, jer im se heševi u poslednje bloku poklapaju</a:t>
            </a:r>
          </a:p>
        </p:txBody>
      </p:sp>
    </p:spTree>
    <p:extLst>
      <p:ext uri="{BB962C8B-B14F-4D97-AF65-F5344CB8AC3E}">
        <p14:creationId xmlns:p14="http://schemas.microsoft.com/office/powerpoint/2010/main" val="2862781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156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DISTRIBUTED PRIMER</a:t>
            </a:r>
          </a:p>
        </p:txBody>
      </p:sp>
    </p:spTree>
    <p:extLst>
      <p:ext uri="{BB962C8B-B14F-4D97-AF65-F5344CB8AC3E}">
        <p14:creationId xmlns:p14="http://schemas.microsoft.com/office/powerpoint/2010/main" val="188725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708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BLOCKCHAIN </a:t>
            </a:r>
            <a:r>
              <a:rPr lang="sr-Latn-RS" sz="3200" dirty="0">
                <a:solidFill>
                  <a:sysClr val="windowText" lastClr="000000"/>
                </a:solidFill>
                <a:latin typeface="+mj-lt"/>
              </a:rPr>
              <a:t>KAO </a:t>
            </a:r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MRE</a:t>
            </a:r>
            <a:r>
              <a:rPr lang="sr-Latn-RS" sz="3200" dirty="0">
                <a:solidFill>
                  <a:sysClr val="windowText" lastClr="000000"/>
                </a:solidFill>
                <a:latin typeface="+mj-lt"/>
              </a:rPr>
              <a:t>ŽNI PROTOKOL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Globalne mreže </a:t>
            </a:r>
            <a:r>
              <a:rPr lang="en-US" sz="2000" dirty="0">
                <a:latin typeface="Calibri" panose="020F0502020204030204"/>
              </a:rPr>
              <a:t>= </a:t>
            </a:r>
            <a:r>
              <a:rPr lang="sr-Latn-RS" sz="2000" dirty="0">
                <a:latin typeface="Calibri" panose="020F0502020204030204"/>
              </a:rPr>
              <a:t>Kašnjenje podataka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Veoma često dolazi do neslaganja među čvorovima oko tačne trenutne verzije lanca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Lanac se razdvaja - kreiraju se tzv.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fork</a:t>
            </a:r>
            <a:r>
              <a:rPr lang="sr-Latn-RS" sz="2000" dirty="0">
                <a:latin typeface="Calibri" panose="020F0502020204030204"/>
              </a:rPr>
              <a:t>-ovi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Postoji više vrsta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fork</a:t>
            </a:r>
            <a:r>
              <a:rPr lang="sr-Latn-RS" sz="2000" dirty="0">
                <a:latin typeface="Calibri" panose="020F0502020204030204"/>
              </a:rPr>
              <a:t>-ova: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Calibri" panose="020F0502020204030204"/>
              </a:rPr>
              <a:t>Živo slučajno</a:t>
            </a:r>
            <a:r>
              <a:rPr lang="sr-Latn-RS" sz="2000" dirty="0">
                <a:latin typeface="Calibri" panose="020F0502020204030204"/>
              </a:rPr>
              <a:t> – čvorovi se ne slažu zbog kašnjenja podataka u mreži – razrešava se prilikom rudarenja sledećeg bloka (verovaće se verziji lanca koju ima rudar), jer se uzima najduži lanac kao validan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Živo namerno meko – uvedena su nova pravila u sistem, ali je nova verzija blockchain-a kompatibilna sa starom (npr. promenio se difficulty, ili su uvedene nove validne adrese)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Živo namerno tvrdo – uvedena su nova pravila u sistem koja su u suprotnosti sa prethodnim pravilima i čvorovi koji pređu na novu verziju sistema ne mogu da interaguju sa čvorovima na staroj verziji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Codebase – potpuno nova verzija softvera zasnovana na nekom već postojećem blockchain sistemu</a:t>
            </a:r>
          </a:p>
        </p:txBody>
      </p:sp>
    </p:spTree>
    <p:extLst>
      <p:ext uri="{BB962C8B-B14F-4D97-AF65-F5344CB8AC3E}">
        <p14:creationId xmlns:p14="http://schemas.microsoft.com/office/powerpoint/2010/main" val="444498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twork">
            <a:hlinkClick r:id="" action="ppaction://media"/>
            <a:extLst>
              <a:ext uri="{FF2B5EF4-FFF2-40B4-BE49-F238E27FC236}">
                <a16:creationId xmlns:a16="http://schemas.microsoft.com/office/drawing/2014/main" id="{B4138B0F-1CF2-3158-08ED-9533F86A7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1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ZAKLJUČAK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4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510448"/>
            <a:ext cx="5761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 veoma širok pojam i nove implementacije se svakodnevno kreiraju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Mediji pridaju blockchain-u previše pažnje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Sfere primene blockchain-a rastu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je bitna programerski sigurna implementacija blockchain-a</a:t>
            </a: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ZAKLJUČAK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121285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51044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03366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03366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03366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00601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33431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66260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51044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51044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51044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63142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399050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0327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49175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648674"/>
            <a:ext cx="60815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POKRETANJE I PRISTUP APLIKACIJI</a:t>
            </a:r>
          </a:p>
          <a:p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77E04-449E-D9E4-8A64-EA912DED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010">
            <a:off x="9052010" y="997803"/>
            <a:ext cx="2238153" cy="4979486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A0F8B-DC82-EF42-592D-75CB97DFB3E4}"/>
              </a:ext>
            </a:extLst>
          </p:cNvPr>
          <p:cNvSpPr txBox="1"/>
          <p:nvPr/>
        </p:nvSpPr>
        <p:spPr>
          <a:xfrm>
            <a:off x="542486" y="1289825"/>
            <a:ext cx="7981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server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pokre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će iz CLI komandom 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run ./index.js</a:t>
            </a:r>
            <a:endParaRPr lang="sr-Latn-RS" dirty="0"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sr-Latn-RS" sz="2000" dirty="0"/>
              <a:t>Može joj se pristupiti sa više uređaje preko web browsera unutar iste mreže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288C7-61C7-E918-A9D9-B717D213DE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6" y="2361863"/>
            <a:ext cx="7676872" cy="387167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81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34196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3195</TotalTime>
  <Words>3886</Words>
  <Application>Microsoft Office PowerPoint</Application>
  <PresentationFormat>Widescreen</PresentationFormat>
  <Paragraphs>410</Paragraphs>
  <Slides>51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ZAKLJUČAK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51</cp:revision>
  <dcterms:created xsi:type="dcterms:W3CDTF">2023-03-04T15:09:55Z</dcterms:created>
  <dcterms:modified xsi:type="dcterms:W3CDTF">2023-05-08T17:39:56Z</dcterms:modified>
</cp:coreProperties>
</file>